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2"/>
  </p:notesMasterIdLst>
  <p:handoutMasterIdLst>
    <p:handoutMasterId r:id="rId23"/>
  </p:handoutMasterIdLst>
  <p:sldIdLst>
    <p:sldId id="257" r:id="rId2"/>
    <p:sldId id="318" r:id="rId3"/>
    <p:sldId id="319" r:id="rId4"/>
    <p:sldId id="402" r:id="rId5"/>
    <p:sldId id="404" r:id="rId6"/>
    <p:sldId id="354" r:id="rId7"/>
    <p:sldId id="412" r:id="rId8"/>
    <p:sldId id="405" r:id="rId9"/>
    <p:sldId id="406" r:id="rId10"/>
    <p:sldId id="411" r:id="rId11"/>
    <p:sldId id="413" r:id="rId12"/>
    <p:sldId id="414" r:id="rId13"/>
    <p:sldId id="407" r:id="rId14"/>
    <p:sldId id="408" r:id="rId15"/>
    <p:sldId id="400" r:id="rId16"/>
    <p:sldId id="401" r:id="rId17"/>
    <p:sldId id="409" r:id="rId18"/>
    <p:sldId id="410" r:id="rId19"/>
    <p:sldId id="388" r:id="rId20"/>
    <p:sldId id="364" r:id="rId21"/>
  </p:sldIdLst>
  <p:sldSz cx="12192000" cy="6858000"/>
  <p:notesSz cx="9928225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DDDDDD"/>
    <a:srgbClr val="C0C0C0"/>
    <a:srgbClr val="DFD513"/>
    <a:srgbClr val="CC3399"/>
    <a:srgbClr val="DC3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2515" autoAdjust="0"/>
  </p:normalViewPr>
  <p:slideViewPr>
    <p:cSldViewPr>
      <p:cViewPr varScale="1">
        <p:scale>
          <a:sx n="56" d="100"/>
          <a:sy n="56" d="100"/>
        </p:scale>
        <p:origin x="952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4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976" y="96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2603" y="7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r">
              <a:defRPr sz="1200"/>
            </a:lvl1pPr>
          </a:lstStyle>
          <a:p>
            <a:pPr>
              <a:defRPr/>
            </a:pPr>
            <a:fld id="{4785F242-24A1-4F4D-88CC-D14F806EBBA6}" type="datetimeFigureOut">
              <a:rPr lang="zh-TW" altLang="en-US"/>
              <a:pPr>
                <a:defRPr/>
              </a:pPr>
              <a:t>2021/3/8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706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2603" y="6456706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r">
              <a:defRPr sz="1200"/>
            </a:lvl1pPr>
          </a:lstStyle>
          <a:p>
            <a:pPr>
              <a:defRPr/>
            </a:pPr>
            <a:fld id="{4C4904C9-3E3F-49FB-8FCE-18A48282D3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85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2603" y="7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BEC28A-28DD-48D1-8455-A72418DFD369}" type="datetimeFigureOut">
              <a:rPr lang="zh-TW" altLang="en-US"/>
              <a:pPr>
                <a:defRPr/>
              </a:pPr>
              <a:t>2021/3/8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11175"/>
            <a:ext cx="4530725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0" tIns="45804" rIns="91610" bIns="4580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374" y="3229449"/>
            <a:ext cx="7943507" cy="3058953"/>
          </a:xfrm>
          <a:prstGeom prst="rect">
            <a:avLst/>
          </a:prstGeom>
        </p:spPr>
        <p:txBody>
          <a:bodyPr vert="horz" lIns="91610" tIns="45804" rIns="91610" bIns="45804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706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2603" y="6456706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B5EFBDB-032D-43FD-B762-F4099B6A73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04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yoem/eman2/blob/master/sparx/libpy/applications.py#L17466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3D-Variability-Analysis-3DVA-5f351d70f18042e6b32c215372639335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hain_rule" TargetMode="External"/><Relationship Id="rId4" Type="http://schemas.openxmlformats.org/officeDocument/2006/relationships/hyperlink" Target="https://en.wikipedia.org/wiki/Hyperbolic_tangen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698750" y="511175"/>
            <a:ext cx="4530725" cy="25479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E3CF02-F249-4222-8FFF-34347BF9BA64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59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HGRS resampling is stratified</a:t>
            </a:r>
          </a:p>
          <a:p>
            <a:r>
              <a:rPr lang="en-US" altLang="zh-TW">
                <a:hlinkClick r:id="rId3"/>
              </a:rPr>
              <a:t>https://github.com/cryoem/eman2/blob/master/sparx/libpy/applications.py#L17466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239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0.8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i="0" dirty="0">
                    <a:solidFill>
                      <a:prstClr val="black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 0.8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4A3A5-D059-430C-B967-3F0F3E234F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868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https://www.notion.so/3D-Variability-Analysis-3DVA-5f351d70f18042e6b32c215372639335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511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https://shuzhanfan.github.io/2018/11/ResNet/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Regulization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sigmoid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若目標層其參數是不必要的，在增加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regularization term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，會將目標層的權重參數和偏移參數縮小至零，若少了拷貝來源層的輸出，則目標層的輸出變為零，而造成學習上的困難。但因為多了拷貝來源層的輸出，而使目標層輸出為來源層輸出的非線性轉換，也就是來源層輸出本身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dirty="0"/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one example of the problem cause, traditional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ctivation function"/>
              </a:rPr>
              <a:t>activation functions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as the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yperbolic tangent"/>
              </a:rPr>
              <a:t>hyperbolic tangent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 have gradients in the range (0, 1), and backpropagation computes gradients by the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hain rule"/>
              </a:rPr>
              <a:t>chain rule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has the effect of multiplying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small numbers to compute gradients of the early layers in an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-layer network, meaning that the gradient (error signal) decreases exponentially with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while the early layers train very slowly.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501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altLang="zh-TW" dirty="0"/>
                  <a:t> coordinate</a:t>
                </a:r>
              </a:p>
              <a:p>
                <a:r>
                  <a:rPr lang="en-US" altLang="zh-TW" dirty="0"/>
                  <a:t>Inner product</a:t>
                </a:r>
              </a:p>
              <a:p>
                <a:r>
                  <a:rPr lang="en-US" altLang="zh-TW" dirty="0"/>
                  <a:t>No projection</a:t>
                </a: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would like to interpolate onto uniform mesh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evolve the curve, use the force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̇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</a:rPr>
                      <m:t>λ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sup/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</a:rPr>
                      <m:t>λ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274638" lvl="1" indent="0"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sup/>
                    </m:sSup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</a:rPr>
                      <m:t>λ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mtClean="0"/>
                  <a:t>Inner product</a:t>
                </a:r>
              </a:p>
              <a:p>
                <a:r>
                  <a:rPr lang="en-US" altLang="zh-TW" smtClean="0"/>
                  <a:t>No projection</a:t>
                </a:r>
              </a:p>
              <a:p>
                <a:endParaRPr lang="en-US" altLang="zh-TW" smtClean="0"/>
              </a:p>
              <a:p>
                <a:r>
                  <a:rPr lang="en-US" altLang="zh-TW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evolve the curve, use the force</a:t>
                </a:r>
              </a:p>
              <a:p>
                <a:pPr lvl="1"/>
                <a:r>
                  <a:rPr lang="en-US" altLang="zh-TW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𝑣_𝑛=−</a:t>
                </a:r>
                <a:r>
                  <a:rPr lang="en-US" altLang="zh-TW" i="0">
                    <a:latin typeface="Cambria Math" panose="02040503050406030204" pitchFamily="18" charset="0"/>
                  </a:rPr>
                  <a:t>(</a:t>
                </a:r>
                <a:r>
                  <a:rPr lang="zh-TW" altLang="en-US" i="0">
                    <a:latin typeface="Cambria Math" panose="02040503050406030204" pitchFamily="18" charset="0"/>
                  </a:rPr>
                  <a:t>𝛻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𝑉)^⊥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𝜑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 ̇</a:t>
                </a:r>
                <a:r>
                  <a:rPr lang="en-US" altLang="zh-TW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=−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〖</a:t>
                </a:r>
                <a:r>
                  <a:rPr lang="zh-TW" altLang="en-US" i="0">
                    <a:latin typeface="Cambria Math" panose="02040503050406030204" pitchFamily="18" charset="0"/>
                  </a:rPr>
                  <a:t>𝛻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𝑉(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𝜑)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〗^</a:t>
                </a:r>
                <a:r>
                  <a:rPr lang="en-US" altLang="zh-TW" i="0">
                    <a:latin typeface="Cambria Math" panose="02040503050406030204" pitchFamily="18" charset="0"/>
                  </a:rPr>
                  <a:t>⊥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+</a:t>
                </a:r>
                <a:r>
                  <a:rPr lang="el-GR" altLang="zh-TW" b="0" i="0" smtClean="0">
                    <a:latin typeface="Cambria Math" panose="02040503050406030204" pitchFamily="18" charset="0"/>
                  </a:rPr>
                  <a:t>λ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i="0">
                    <a:latin typeface="Cambria Math" panose="02040503050406030204" pitchFamily="18" charset="0"/>
                  </a:rPr>
                  <a:t> ̂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zh-TW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−</a:t>
                </a:r>
                <a:r>
                  <a:rPr lang="en-US" altLang="zh-TW" i="0">
                    <a:latin typeface="Cambria Math" panose="02040503050406030204" pitchFamily="18" charset="0"/>
                  </a:rPr>
                  <a:t>〖</a:t>
                </a:r>
                <a:r>
                  <a:rPr lang="zh-TW" altLang="en-US" i="0">
                    <a:latin typeface="Cambria Math" panose="02040503050406030204" pitchFamily="18" charset="0"/>
                  </a:rPr>
                  <a:t>𝛻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𝑉(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𝜑)</a:t>
                </a:r>
                <a:r>
                  <a:rPr lang="en-US" altLang="zh-TW" i="0">
                    <a:latin typeface="Cambria Math" panose="02040503050406030204" pitchFamily="18" charset="0"/>
                  </a:rPr>
                  <a:t>〗^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 +</a:t>
                </a:r>
                <a:r>
                  <a:rPr lang="en-US" altLang="zh-TW" i="0">
                    <a:latin typeface="Cambria Math" panose="02040503050406030204" pitchFamily="18" charset="0"/>
                  </a:rPr>
                  <a:t>(</a:t>
                </a:r>
                <a:r>
                  <a:rPr lang="zh-TW" altLang="en-US" i="0">
                    <a:latin typeface="Cambria Math" panose="02040503050406030204" pitchFamily="18" charset="0"/>
                  </a:rPr>
                  <a:t>𝛻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𝑉(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𝜑)</a:t>
                </a:r>
                <a:r>
                  <a:rPr lang="en-US" altLang="zh-TW" i="0">
                    <a:latin typeface="Cambria Math" panose="02040503050406030204" pitchFamily="18" charset="0"/>
                  </a:rPr>
                  <a:t>,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i="0">
                    <a:latin typeface="Cambria Math" panose="02040503050406030204" pitchFamily="18" charset="0"/>
                  </a:rPr>
                  <a:t> ̂)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i="0">
                    <a:latin typeface="Cambria Math" panose="02040503050406030204" pitchFamily="18" charset="0"/>
                  </a:rPr>
                  <a:t> ̂</a:t>
                </a:r>
                <a:r>
                  <a:rPr lang="en-US" altLang="zh-TW"/>
                  <a:t> </a:t>
                </a:r>
                <a:r>
                  <a:rPr lang="en-US" altLang="zh-TW" i="0">
                    <a:latin typeface="Cambria Math" panose="02040503050406030204" pitchFamily="18" charset="0"/>
                  </a:rPr>
                  <a:t>+</a:t>
                </a:r>
                <a:r>
                  <a:rPr lang="el-GR" altLang="zh-TW" i="0">
                    <a:latin typeface="Cambria Math" panose="02040503050406030204" pitchFamily="18" charset="0"/>
                  </a:rPr>
                  <a:t>λ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i="0">
                    <a:latin typeface="Cambria Math" panose="02040503050406030204" pitchFamily="18" charset="0"/>
                  </a:rPr>
                  <a:t> ̂</a:t>
                </a:r>
                <a:endParaRPr lang="en-US" altLang="zh-TW" i="1" smtClean="0">
                  <a:latin typeface="Cambria Math" panose="02040503050406030204" pitchFamily="18" charset="0"/>
                </a:endParaRPr>
              </a:p>
              <a:p>
                <a:pPr marL="274638" lvl="1" indent="0">
                  <a:buNone/>
                </a:pPr>
                <a:r>
                  <a:rPr lang="en-US" altLang="zh-TW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zh-TW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−</a:t>
                </a:r>
                <a:r>
                  <a:rPr lang="en-US" altLang="zh-TW" i="0">
                    <a:latin typeface="Cambria Math" panose="02040503050406030204" pitchFamily="18" charset="0"/>
                  </a:rPr>
                  <a:t>〖</a:t>
                </a:r>
                <a:r>
                  <a:rPr lang="zh-TW" altLang="en-US" i="0">
                    <a:latin typeface="Cambria Math" panose="02040503050406030204" pitchFamily="18" charset="0"/>
                  </a:rPr>
                  <a:t>𝛻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𝑉(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𝜑)</a:t>
                </a:r>
                <a:r>
                  <a:rPr lang="en-US" altLang="zh-TW" i="0">
                    <a:latin typeface="Cambria Math" panose="02040503050406030204" pitchFamily="18" charset="0"/>
                  </a:rPr>
                  <a:t>〗^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 +</a:t>
                </a:r>
                <a:r>
                  <a:rPr lang="el-GR" altLang="zh-TW" i="0">
                    <a:latin typeface="Cambria Math" panose="02040503050406030204" pitchFamily="18" charset="0"/>
                  </a:rPr>
                  <a:t>λ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 ̅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i="0">
                    <a:latin typeface="Cambria Math" panose="02040503050406030204" pitchFamily="18" charset="0"/>
                  </a:rPr>
                  <a:t> ̂</a:t>
                </a:r>
                <a:r>
                  <a:rPr lang="en-US" altLang="zh-TW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:r>
                  <a:rPr lang="el-GR" altLang="zh-TW" i="0">
                    <a:latin typeface="Cambria Math" panose="02040503050406030204" pitchFamily="18" charset="0"/>
                  </a:rPr>
                  <a:t>λ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i="0">
                    <a:latin typeface="Cambria Math" panose="02040503050406030204" pitchFamily="18" charset="0"/>
                  </a:rPr>
                  <a:t> ̂</a:t>
                </a:r>
                <a:r>
                  <a:rPr lang="el-GR" altLang="zh-TW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≡</a:t>
                </a:r>
                <a:r>
                  <a:rPr lang="el-GR" altLang="zh-TW" i="0">
                    <a:latin typeface="Cambria Math" panose="02040503050406030204" pitchFamily="18" charset="0"/>
                  </a:rPr>
                  <a:t>λ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(</a:t>
                </a:r>
                <a:r>
                  <a:rPr lang="zh-TW" altLang="en-US" i="0">
                    <a:latin typeface="Cambria Math" panose="02040503050406030204" pitchFamily="18" charset="0"/>
                  </a:rPr>
                  <a:t>𝛼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,𝑡)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i="0">
                    <a:latin typeface="Cambria Math" panose="02040503050406030204" pitchFamily="18" charset="0"/>
                  </a:rPr>
                  <a:t> ̂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"(</a:t>
                </a:r>
                <a:r>
                  <a:rPr lang="zh-TW" altLang="en-US" b="0" i="0">
                    <a:latin typeface="Cambria Math" panose="02040503050406030204" pitchFamily="18" charset="0"/>
                  </a:rPr>
                  <a:t>" </a:t>
                </a:r>
                <a:r>
                  <a:rPr lang="zh-TW" altLang="en-US" i="0">
                    <a:latin typeface="Cambria Math" panose="02040503050406030204" pitchFamily="18" charset="0"/>
                  </a:rPr>
                  <a:t>𝛼</a:t>
                </a:r>
                <a:r>
                  <a:rPr lang="en-US" altLang="zh-TW" i="0">
                    <a:latin typeface="Cambria Math" panose="02040503050406030204" pitchFamily="18" charset="0"/>
                  </a:rPr>
                  <a:t>,𝑡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")</a:t>
                </a:r>
                <a:r>
                  <a:rPr lang="zh-TW" altLang="en-US" b="0" i="0" smtClean="0">
                    <a:latin typeface="Cambria Math" panose="02040503050406030204" pitchFamily="18" charset="0"/>
                  </a:rPr>
                  <a:t>"</a:t>
                </a:r>
                <a:endParaRPr lang="en-US" altLang="zh-TW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9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200+ hours (320 GPU)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37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角星形 5"/>
          <p:cNvSpPr/>
          <p:nvPr userDrawn="1"/>
        </p:nvSpPr>
        <p:spPr>
          <a:xfrm>
            <a:off x="9256184" y="6400800"/>
            <a:ext cx="304800" cy="228600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solidFill>
                <a:srgbClr val="FFC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 txBox="1">
            <a:spLocks/>
          </p:cNvSpPr>
          <p:nvPr userDrawn="1"/>
        </p:nvSpPr>
        <p:spPr>
          <a:xfrm rot="19594117">
            <a:off x="3295652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F85D4-5936-4E22-81D2-6B3800489B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816071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48C84-D8CC-4DB7-BF23-609816B95A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5"/>
          <p:cNvSpPr txBox="1">
            <a:spLocks/>
          </p:cNvSpPr>
          <p:nvPr userDrawn="1"/>
        </p:nvSpPr>
        <p:spPr>
          <a:xfrm>
            <a:off x="8572501" y="6357938"/>
            <a:ext cx="2402417" cy="366712"/>
          </a:xfrm>
          <a:prstGeom prst="rect">
            <a:avLst/>
          </a:prstGeo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E85E68"/>
              </a:solidFill>
              <a:latin typeface="Brush Script MT" pitchFamily="66" charset="0"/>
              <a:ea typeface="STXingkai" pitchFamily="2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2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11E32-B9A0-4C06-A644-818AE0A5CA0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9200" y="2819401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2819401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4763"/>
            <a:ext cx="4633384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26634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454C-91E5-41D3-888B-2251DD37D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2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87B14-C52E-4E08-A147-B2E23833E68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A37A2-BB58-463E-A085-C282F415BF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Berlin Sans FB Demi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4" name="日期版面配置區 7"/>
          <p:cNvSpPr txBox="1">
            <a:spLocks/>
          </p:cNvSpPr>
          <p:nvPr userDrawn="1"/>
        </p:nvSpPr>
        <p:spPr>
          <a:xfrm>
            <a:off x="7122584" y="6361114"/>
            <a:ext cx="2116667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 txBox="1">
            <a:spLocks/>
          </p:cNvSpPr>
          <p:nvPr userDrawn="1"/>
        </p:nvSpPr>
        <p:spPr>
          <a:xfrm rot="19594117">
            <a:off x="3295652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49390-859A-4B82-9667-58B58EBCB5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0613F-01AD-4AF4-B065-14E6D69794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220229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dirty="0"/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37C51-4FA3-4035-A6CE-93E2866455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09601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AECBC-0C91-4DAE-A7B9-EA8220A4C6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5123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CFD981B-B004-4CD9-BDE4-045E4C2478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28" name="直線接點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10466686" y="3095626"/>
            <a:ext cx="461665" cy="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78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hyperlink" Target="https://github.com/evanseitz/POLARIS/tree/master/data_inpu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0.emf"/><Relationship Id="rId12" Type="http://schemas.openxmlformats.org/officeDocument/2006/relationships/image" Target="../media/image4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100.png"/><Relationship Id="rId5" Type="http://schemas.openxmlformats.org/officeDocument/2006/relationships/image" Target="../media/image137.png"/><Relationship Id="rId15" Type="http://schemas.openxmlformats.org/officeDocument/2006/relationships/image" Target="../media/image16.png"/><Relationship Id="rId10" Type="http://schemas.openxmlformats.org/officeDocument/2006/relationships/image" Target="../media/image13.emf"/><Relationship Id="rId4" Type="http://schemas.openxmlformats.org/officeDocument/2006/relationships/image" Target="../media/image113.png"/><Relationship Id="rId9" Type="http://schemas.openxmlformats.org/officeDocument/2006/relationships/image" Target="../media/image12.emf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標題 1"/>
          <p:cNvSpPr>
            <a:spLocks noGrp="1"/>
          </p:cNvSpPr>
          <p:nvPr>
            <p:ph type="ctrTitle"/>
          </p:nvPr>
        </p:nvSpPr>
        <p:spPr>
          <a:xfrm>
            <a:off x="2351584" y="4005064"/>
            <a:ext cx="8280920" cy="720080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AlphaCryo4D - 3D variability analysis 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deep manifold learning</a:t>
            </a:r>
            <a:endParaRPr lang="en-US" altLang="zh-TW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Szu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-Chi Chung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Institute of Statistical Science, Academia 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Sinica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fontAlgn="auto">
              <a:spcAft>
                <a:spcPts val="0"/>
              </a:spcAft>
              <a:defRPr/>
            </a:pP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33" y="367621"/>
            <a:ext cx="7699904" cy="61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2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內容版面配置區 2"/>
              <p:cNvSpPr txBox="1">
                <a:spLocks/>
              </p:cNvSpPr>
              <p:nvPr/>
            </p:nvSpPr>
            <p:spPr bwMode="auto">
              <a:xfrm>
                <a:off x="609600" y="1219200"/>
                <a:ext cx="10972800" cy="49377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fontAlgn="base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200" kern="120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fontAlgn="base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Convolution: </a:t>
                </a:r>
              </a:p>
              <a:p>
                <a:pPr lvl="1"/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size of kernel matrix is </a:t>
                </a:r>
                <a14:m>
                  <m:oMath xmlns:m="http://schemas.openxmlformats.org/officeDocument/2006/math">
                    <m:r>
                      <a:rPr kumimoji="0"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kumimoji="0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×3,</m:t>
                    </m:r>
                  </m:oMath>
                </a14:m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stride is 1, no zero padding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0"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kumimoji="0"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p>
                      <m:sSupPr>
                        <m:ctrlPr>
                          <a:rPr kumimoji="0"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</m:t>
                        </m:r>
                      </m:sup>
                    </m:sSup>
                    <m:r>
                      <a:rPr kumimoji="0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kumimoji="0"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Transposed convolution: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p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kumimoji="0"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p>
                      <m:sSupPr>
                        <m:ctrlPr>
                          <a:rPr kumimoji="0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kumimoji="0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kumimoji="0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16</m:t>
                        </m:r>
                      </m:sup>
                    </m:sSup>
                  </m:oMath>
                </a14:m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0"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219200"/>
                <a:ext cx="10972800" cy="4937760"/>
              </a:xfrm>
              <a:prstGeom prst="rect">
                <a:avLst/>
              </a:prstGeom>
              <a:blipFill>
                <a:blip r:embed="rId2"/>
                <a:stretch>
                  <a:fillRect l="-500" t="-11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and transposed convolution [4]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70" y="1556792"/>
            <a:ext cx="2202898" cy="2338322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3923567"/>
            <a:ext cx="2448272" cy="274718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36" y="2491847"/>
            <a:ext cx="7441159" cy="11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461" y="4459769"/>
            <a:ext cx="7192374" cy="2094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/>
              <p:cNvSpPr txBox="1">
                <a:spLocks/>
              </p:cNvSpPr>
              <p:nvPr/>
            </p:nvSpPr>
            <p:spPr bwMode="auto">
              <a:xfrm>
                <a:off x="452575" y="1157902"/>
                <a:ext cx="10972800" cy="49377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fontAlgn="base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200" kern="120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fontAlgn="base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</a:t>
                </a:r>
                <a14:m>
                  <m:oMath xmlns:m="http://schemas.openxmlformats.org/officeDocument/2006/math">
                    <m:r>
                      <a:rPr kumimoji="0"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kumimoji="0"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easier to learn</a:t>
                </a:r>
              </a:p>
              <a:p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the vanishing gradient problem</a:t>
                </a:r>
              </a:p>
              <a:p>
                <a:pPr lvl="1"/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 (</a:t>
                </a:r>
                <a14:m>
                  <m:oMath xmlns:m="http://schemas.openxmlformats.org/officeDocument/2006/math">
                    <m:r>
                      <a:rPr kumimoji="0"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kumimoji="0"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kumimoji="0"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kumimoji="0"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kumimoji="0"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0"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0"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zh-TW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kumimoji="0"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kumimoji="0"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0"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kumimoji="0"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r>
                          <a:rPr kumimoji="0"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kumimoji="0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kumimoji="0" lang="en-US" altLang="zh-TW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Backward (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contrast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2"/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</a:t>
                </a:r>
              </a:p>
              <a:p>
                <a:pPr lvl="2"/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0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Behaves like ensemble</a:t>
                </a:r>
              </a:p>
              <a:p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0"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0"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575" y="1157902"/>
                <a:ext cx="10972800" cy="4937760"/>
              </a:xfrm>
              <a:prstGeom prst="rect">
                <a:avLst/>
              </a:prstGeom>
              <a:blipFill>
                <a:blip r:embed="rId4"/>
                <a:stretch>
                  <a:fillRect l="-500" t="-11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Residual learning [5-7]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5"/>
          <a:stretch>
            <a:fillRect/>
          </a:stretch>
        </p:blipFill>
        <p:spPr>
          <a:xfrm>
            <a:off x="6511991" y="684654"/>
            <a:ext cx="5704689" cy="229155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136904" y="332656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block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233" y="3933056"/>
            <a:ext cx="4451487" cy="8526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D80559-492B-422B-9B45-921EB30E43D7}"/>
              </a:ext>
            </a:extLst>
          </p:cNvPr>
          <p:cNvSpPr/>
          <p:nvPr/>
        </p:nvSpPr>
        <p:spPr>
          <a:xfrm>
            <a:off x="6408712" y="332656"/>
            <a:ext cx="5807968" cy="2643556"/>
          </a:xfrm>
          <a:prstGeom prst="rect">
            <a:avLst/>
          </a:prstGeom>
          <a:noFill/>
          <a:ln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5E28D047-AFF0-45FD-86E0-E9E9F0F0B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78" y="3111092"/>
            <a:ext cx="4022394" cy="154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5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(3) Manifold embedding and path-finding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t-SNE is used to reduce dimensionality to 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21" y="2223135"/>
            <a:ext cx="104584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6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(4) Energy-based particle voting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approaches to discard particles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844824"/>
            <a:ext cx="102584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2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MEP finding (string or nudged elastic band method) [8]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1247040" cy="4937760"/>
              </a:xfrm>
            </p:spPr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curve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connecting local minima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satisfies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string is discretized into a number of images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 – Evolution of the images (After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iteration,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learning rate)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 – Interpolation/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reparametrization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string</a:t>
                </a:r>
              </a:p>
              <a:p>
                <a:pPr lvl="2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equal arc length is assumed, given values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 nonuniform mesh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4638" lvl="1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The normalized length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=0,1,…,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along the path was calculated as:</a:t>
                </a:r>
              </a:p>
              <a:p>
                <a:pPr marL="593725" lvl="2" indent="0">
                  <a:buNone/>
                </a:pPr>
                <a:r>
                  <a:rPr lang="en-US" altLang="zh-TW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∗(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∗(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9088" lvl="1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Given the data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interpolation function was next used to generate the     	new values of positions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uniform grid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</m:oMath>
                </a14:m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1247040" cy="4937760"/>
              </a:xfrm>
              <a:blipFill>
                <a:blip r:embed="rId3"/>
                <a:stretch>
                  <a:fillRect l="-488" t="-1111" b="-130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F45149-EA14-47CA-B8D2-7C38F4B0B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776" y="2204864"/>
            <a:ext cx="2807990" cy="19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43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695400" y="1192230"/>
            <a:ext cx="1097280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2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Data from </a:t>
            </a:r>
            <a:r>
              <a:rPr kumimoji="0" lang="en-US" altLang="zh-TW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https://github.com/evanseitz/POLARIS/tree/master/data_input</a:t>
            </a:r>
            <a:endParaRPr kumimoji="0"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String method on example energy landscape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18" y="1700808"/>
            <a:ext cx="4937125" cy="4937125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901" y="1770389"/>
            <a:ext cx="656777" cy="495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41F27D0-7648-499A-8AF4-1EB6FB63361B}"/>
                  </a:ext>
                </a:extLst>
              </p:cNvPr>
              <p:cNvSpPr txBox="1"/>
              <p:nvPr/>
            </p:nvSpPr>
            <p:spPr>
              <a:xfrm>
                <a:off x="7536160" y="2564904"/>
                <a:ext cx="254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16,23</m:t>
                          </m:r>
                        </m:e>
                      </m:d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:(47,55)</m:t>
                      </m:r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41F27D0-7648-499A-8AF4-1EB6FB63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2564904"/>
                <a:ext cx="2540050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587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Synthetic dataset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2,000,000 particles (each conformation 100,000 particles)</a:t>
            </a:r>
          </a:p>
          <a:p>
            <a:pPr lvl="1"/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Split into 20 subsets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242310"/>
            <a:ext cx="3086100" cy="29908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3" y="1777010"/>
            <a:ext cx="7746379" cy="25773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4386339"/>
            <a:ext cx="2603971" cy="241636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00438AC-6363-4882-B24F-37D4230666DC}"/>
              </a:ext>
            </a:extLst>
          </p:cNvPr>
          <p:cNvSpPr txBox="1"/>
          <p:nvPr/>
        </p:nvSpPr>
        <p:spPr>
          <a:xfrm>
            <a:off x="6347832" y="5269468"/>
            <a:ext cx="9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3DVA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34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Compare to 3DVA and 3D classification in cluster analysis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219200"/>
            <a:ext cx="10563225" cy="2667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337" y="4092202"/>
            <a:ext cx="3721397" cy="27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8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 reveals more variability of Proteasome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AlphaCryo4D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reproducibility to classify particles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autoencoder and t-SNE to generate energy landscape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string method to find MEP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large dataset but the computation time is also long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738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2495" y="128905"/>
            <a:ext cx="10972800" cy="990600"/>
          </a:xfrm>
        </p:spPr>
        <p:txBody>
          <a:bodyPr/>
          <a:lstStyle/>
          <a:p>
            <a:r>
              <a:rPr lang="en-US" altLang="zh-TW"/>
              <a:t>Eigen-Analysis [1]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422504" cy="493776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a 3D consensus model is derived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Orientations for each particle are known 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HyperGeometric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Stratified Resampling (HGSR) scheme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may result in non-uniform distribution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resampled volumes may contain streak patterns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factorial (reaction) coordinate for clustering and continuous analysis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  <p:pic>
        <p:nvPicPr>
          <p:cNvPr id="1026" name="Picture 2" descr="https://ars.els-cdn.com/content/image/1-s2.0-S0969212611003571-gr1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251075"/>
            <a:ext cx="3608909" cy="5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0056440" y="3808474"/>
            <a:ext cx="288032" cy="916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7" idx="3"/>
          </p:cNvCxnSpPr>
          <p:nvPr/>
        </p:nvCxnSpPr>
        <p:spPr>
          <a:xfrm flipV="1">
            <a:off x="10344472" y="4266808"/>
            <a:ext cx="296541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659295" y="4082142"/>
            <a:ext cx="69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783B9E87-EFDC-4F23-B0BB-3B3E97A06F86}"/>
              </a:ext>
            </a:extLst>
          </p:cNvPr>
          <p:cNvSpPr/>
          <p:nvPr/>
        </p:nvSpPr>
        <p:spPr>
          <a:xfrm>
            <a:off x="10560496" y="1412776"/>
            <a:ext cx="326727" cy="17281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AA8435-896B-4A57-A030-E1FE6CF8F02A}"/>
              </a:ext>
            </a:extLst>
          </p:cNvPr>
          <p:cNvSpPr txBox="1"/>
          <p:nvPr/>
        </p:nvSpPr>
        <p:spPr>
          <a:xfrm>
            <a:off x="10963118" y="2092203"/>
            <a:ext cx="138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Resampling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右大括弧 11">
            <a:extLst>
              <a:ext uri="{FF2B5EF4-FFF2-40B4-BE49-F238E27FC236}">
                <a16:creationId xmlns:a16="http://schemas.microsoft.com/office/drawing/2014/main" id="{1C8E8B7E-D521-4C27-9E91-41DC4109B97E}"/>
              </a:ext>
            </a:extLst>
          </p:cNvPr>
          <p:cNvSpPr/>
          <p:nvPr/>
        </p:nvSpPr>
        <p:spPr>
          <a:xfrm>
            <a:off x="10495931" y="3272532"/>
            <a:ext cx="296541" cy="1452606"/>
          </a:xfrm>
          <a:prstGeom prst="rightBrace">
            <a:avLst>
              <a:gd name="adj1" fmla="val 8333"/>
              <a:gd name="adj2" fmla="val 342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55B213-3154-484F-854D-55F1FA5D847B}"/>
              </a:ext>
            </a:extLst>
          </p:cNvPr>
          <p:cNvSpPr txBox="1"/>
          <p:nvPr/>
        </p:nvSpPr>
        <p:spPr>
          <a:xfrm>
            <a:off x="10920536" y="3503414"/>
            <a:ext cx="138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 to latent space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右大括弧 13">
            <a:extLst>
              <a:ext uri="{FF2B5EF4-FFF2-40B4-BE49-F238E27FC236}">
                <a16:creationId xmlns:a16="http://schemas.microsoft.com/office/drawing/2014/main" id="{FC53CF90-9F05-452F-B7CE-85BAA5FBDF6F}"/>
              </a:ext>
            </a:extLst>
          </p:cNvPr>
          <p:cNvSpPr/>
          <p:nvPr/>
        </p:nvSpPr>
        <p:spPr>
          <a:xfrm>
            <a:off x="10511025" y="4903745"/>
            <a:ext cx="281448" cy="1405575"/>
          </a:xfrm>
          <a:prstGeom prst="rightBrace">
            <a:avLst>
              <a:gd name="adj1" fmla="val 8333"/>
              <a:gd name="adj2" fmla="val 505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1F99D04-9E8C-4222-B1A8-B629BB316310}"/>
              </a:ext>
            </a:extLst>
          </p:cNvPr>
          <p:cNvSpPr txBox="1"/>
          <p:nvPr/>
        </p:nvSpPr>
        <p:spPr>
          <a:xfrm>
            <a:off x="10966813" y="5392654"/>
            <a:ext cx="138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analysis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392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95400" y="1153795"/>
            <a:ext cx="10972800" cy="493776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Penczek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Pawel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A., Marek Kimmel, and Christian MT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Spahn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conformational states of macromolecules by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eigen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-analysis of resampled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 images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Structure 19.11 (2011): 1582-1590.</a:t>
            </a:r>
          </a:p>
          <a:p>
            <a:pPr marL="0" indent="0">
              <a:buNone/>
            </a:pP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Punjani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Ali, and David J. Fleet.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Variability Analysis</a:t>
            </a:r>
            <a:r>
              <a:rPr lang="en-US" altLang="zh-TW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: Resolving continuous flexibility and discrete heterogeneity from single particle cryo-EM</a:t>
            </a: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." Journal of Structural Biology (2021).</a:t>
            </a:r>
            <a:endParaRPr lang="en-US" altLang="zh-TW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[3] Wu, Z., Zhang, S., Wang, W. L., Ma, Y., Dong, Y., &amp; Mao, Y.  “</a:t>
            </a:r>
            <a:r>
              <a:rPr lang="en-US" altLang="zh-TW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manifold learning reveals hidden dynamics of proteasome autoregulation.</a:t>
            </a: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” arXiv preprint arXiv:2012.12854. (2020). </a:t>
            </a:r>
          </a:p>
          <a:p>
            <a:pPr marL="0" indent="0">
              <a:buNone/>
            </a:pP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[4] Dumoulin, Vincent, and Francesco Visin. "</a:t>
            </a:r>
            <a:r>
              <a:rPr lang="en-US" altLang="zh-TW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A guide to convolution arithmetic for deep learning</a:t>
            </a: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." arXiv preprint arXiv:1603.07285 (2016).</a:t>
            </a:r>
          </a:p>
          <a:p>
            <a:pPr marL="0" indent="0">
              <a:buNone/>
            </a:pP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[5] He, Kaiming, et al. "</a:t>
            </a:r>
            <a:r>
              <a:rPr lang="en-US" altLang="zh-TW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residual learning for image recognition</a:t>
            </a: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." Proceedings of the IEEE conference on computer vision and pattern recognition. 2016.</a:t>
            </a:r>
          </a:p>
          <a:p>
            <a:pPr marL="0" indent="0">
              <a:buNone/>
            </a:pP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[6] He, Kaiming, et al. "</a:t>
            </a:r>
            <a:r>
              <a:rPr lang="en-US" altLang="zh-TW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Identity mappings in deep residual networks</a:t>
            </a: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." European conference on computer vision. Springer, Cham, 2016.</a:t>
            </a:r>
          </a:p>
          <a:p>
            <a:pPr marL="0" indent="0">
              <a:buNone/>
            </a:pP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[7] Veit, Andreas, Michael Wilber, and Serge Belongie. "</a:t>
            </a:r>
            <a:r>
              <a:rPr lang="en-US" altLang="zh-TW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networks behave like ensembles of relatively shallow networks</a:t>
            </a: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." arXiv preprint arXiv:1605.06431 (2016).</a:t>
            </a:r>
          </a:p>
          <a:p>
            <a:pPr marL="0" indent="0">
              <a:buNone/>
            </a:pP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[8] Weinan, E., Weiqing Ren, and Eric Vanden-Eijnden. "</a:t>
            </a:r>
            <a:r>
              <a:rPr lang="en-US" altLang="zh-TW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Simplified and improved string method for computing the minimum energy paths in barrier-crossing events.</a:t>
            </a:r>
            <a:r>
              <a:rPr lang="en-US" altLang="zh-TW" sz="1700">
                <a:latin typeface="Times New Roman" panose="02020603050405020304" pitchFamily="18" charset="0"/>
                <a:cs typeface="Times New Roman" panose="02020603050405020304" pitchFamily="18" charset="0"/>
              </a:rPr>
              <a:t>" Journal of Chemical Physics 126.16 (2007): 164103.</a:t>
            </a:r>
            <a:endParaRPr lang="en-US" altLang="zh-TW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597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1413082"/>
            <a:ext cx="6464908" cy="42257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Eigen-Analysis [</a:t>
            </a:r>
            <a:r>
              <a:rPr lang="en-US" altLang="zh-TW" dirty="0"/>
              <a:t>1</a:t>
            </a:r>
            <a:r>
              <a:rPr lang="en-US" altLang="zh-TW"/>
              <a:t>]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HGSR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5198368" cy="4937760"/>
              </a:xfrm>
            </p:spPr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 of images is divided into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subsets according to orientations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Resampling is performed independently within each subset</a:t>
                </a: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angular distribution of the resampled is kept uniform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Accomplished by drawing the same number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images from each stratum</a:t>
                </a: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obtained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sets, each contains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𝑚𝑅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images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Reconstruct 3D volume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5198368" cy="4937760"/>
              </a:xfrm>
              <a:blipFill>
                <a:blip r:embed="rId3"/>
                <a:stretch>
                  <a:fillRect l="-1055" t="-1111" r="-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80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Eigen-Analysis - Projection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we have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3D volume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hand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</m:acc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(Assume orientations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TW" alt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bSup>
                    <m:r>
                      <a:rPr lang="zh-TW" alt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known)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 the eigenvectors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zh-TW" alt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eigenvectors of Cov(V)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Note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TW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sup>
                            </m:sSubSup>
                            <m:r>
                              <a:rPr lang="zh-TW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bSup>
                    <m:d>
                      <m:d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bSup>
                    <m:r>
                      <m:rPr>
                        <m:sty m:val="p"/>
                      </m:rPr>
                      <a:rPr lang="el-GR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TW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l-GR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least square for each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TW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zh-TW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K-means</a:t>
                </a:r>
                <a:r>
                  <a:rPr lang="zh-TW" altLang="en-US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zh-TW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energy landscape exploration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known as factorial coordinate, reaction coordinate or latent representation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Recent approach used probabilistic PCA to avoid the calculation of covariance matrix to </a:t>
                </a:r>
                <a:r>
                  <a:rPr lang="en-US" altLang="zh-TW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enhance resolution [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2]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89" t="-988" r="-833" b="-35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680176" y="507874"/>
                <a:ext cx="3686200" cy="511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b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507874"/>
                <a:ext cx="3686200" cy="511935"/>
              </a:xfrm>
              <a:prstGeom prst="rect">
                <a:avLst/>
              </a:prstGeom>
              <a:blipFill>
                <a:blip r:embed="rId3"/>
                <a:stretch>
                  <a:fillRect l="-2645" t="-4762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647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630177" y="190540"/>
                <a:ext cx="10972800" cy="990600"/>
              </a:xfrm>
            </p:spPr>
            <p:txBody>
              <a:bodyPr/>
              <a:lstStyle/>
              <a:p>
                <a:r>
                  <a:rPr lang="en-US" altLang="zh-TW" dirty="0"/>
                  <a:t>Eigen-Analysis - Cluster analysis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0177" y="190540"/>
                <a:ext cx="10972800" cy="990600"/>
              </a:xfrm>
              <a:blipFill>
                <a:blip r:embed="rId3"/>
                <a:stretch>
                  <a:fillRect l="-1389" b="-20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11000 resampled 3D volumes from clean data</a:t>
                </a: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3D covariance matrix and project each image on to eigenvectors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Clustering performance improved by</a:t>
                </a:r>
              </a:p>
              <a:p>
                <a:pPr marL="274638" lvl="1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about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11E32-B9A0-4C06-A644-818AE0A5CA07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Gill Sans MT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Gill Sans MT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1926" y="2130293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PCA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532562" y="2103523"/>
                <a:ext cx="31080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itchFamily="18" charset="-120"/>
                    <a:cs typeface="Times New Roman" panose="02020603050405020304" pitchFamily="18" charset="0"/>
                  </a:rPr>
                  <a:t>2SDR </a:t>
                </a:r>
                <a:r>
                  <a:rPr kumimoji="1" lang="en-US" altLang="zh-TW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=16</m:t>
                    </m:r>
                  </m:oMath>
                </a14:m>
                <a:r>
                  <a:rPr kumimoji="1" lang="en-US" altLang="zh-TW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zh-TW" alt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562" y="2103523"/>
                <a:ext cx="3108054" cy="646331"/>
              </a:xfrm>
              <a:prstGeom prst="rect">
                <a:avLst/>
              </a:prstGeom>
              <a:blipFill>
                <a:blip r:embed="rId5"/>
                <a:stretch>
                  <a:fillRect l="-1765" t="-4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3" y="3505461"/>
            <a:ext cx="2709219" cy="229309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047" y="2578657"/>
            <a:ext cx="1053052" cy="118253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782" y="3821008"/>
            <a:ext cx="1084206" cy="86807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681" y="2798641"/>
            <a:ext cx="1111938" cy="95960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2349" y="3896016"/>
            <a:ext cx="1086268" cy="6405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283993" y="5864798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 rot="16200000">
            <a:off x="-686110" y="3861418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172972" y="2639813"/>
                <a:ext cx="464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72" y="2639813"/>
                <a:ext cx="464935" cy="369332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159963" y="3846934"/>
                <a:ext cx="470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63" y="3846934"/>
                <a:ext cx="470257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09" y="4710341"/>
            <a:ext cx="3110216" cy="21764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45" y="4710341"/>
            <a:ext cx="3037231" cy="21253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6E8799F-EA3D-4D30-B2EC-F25178F32A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16140" y="164150"/>
            <a:ext cx="1316139" cy="14781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2F17143-74C8-49E9-B8A3-97E6BC6FEEAA}"/>
                  </a:ext>
                </a:extLst>
              </p:cNvPr>
              <p:cNvSpPr txBox="1"/>
              <p:nvPr/>
            </p:nvSpPr>
            <p:spPr>
              <a:xfrm>
                <a:off x="3406803" y="5551723"/>
                <a:ext cx="1686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Embed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t-SNE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2F17143-74C8-49E9-B8A3-97E6BC6FE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803" y="5551723"/>
                <a:ext cx="1686338" cy="646331"/>
              </a:xfrm>
              <a:prstGeom prst="rect">
                <a:avLst/>
              </a:prstGeom>
              <a:blipFill>
                <a:blip r:embed="rId16"/>
                <a:stretch>
                  <a:fillRect l="-3261"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61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Eigen-Analysis - Continuous analysis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89" b="-19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4550296" cy="493776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mode (Consensus structure plus a fraction of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eigenvolume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mode (Separate weighted (kernel) reconstruction along a reaction coordinate)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energy landscape and find Minimum Energy Path (MEP)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pic>
        <p:nvPicPr>
          <p:cNvPr id="1026" name="Picture 2" descr="3DVA Intermediate Reconstruc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996952"/>
            <a:ext cx="2609525" cy="158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793" y="2966289"/>
            <a:ext cx="1799804" cy="17095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9200"/>
            <a:ext cx="4027641" cy="15159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5E38DA-5097-4286-B42B-D3611DE18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563" y="4846875"/>
            <a:ext cx="1906514" cy="1858725"/>
          </a:xfrm>
          <a:prstGeom prst="rect">
            <a:avLst/>
          </a:prstGeom>
        </p:spPr>
      </p:pic>
      <p:sp>
        <p:nvSpPr>
          <p:cNvPr id="9" name="向右箭號 6">
            <a:extLst>
              <a:ext uri="{FF2B5EF4-FFF2-40B4-BE49-F238E27FC236}">
                <a16:creationId xmlns:a16="http://schemas.microsoft.com/office/drawing/2014/main" id="{DF829E2C-0C45-4ACD-A1BD-1EC37E1F5882}"/>
              </a:ext>
            </a:extLst>
          </p:cNvPr>
          <p:cNvSpPr/>
          <p:nvPr/>
        </p:nvSpPr>
        <p:spPr>
          <a:xfrm>
            <a:off x="5626589" y="3890200"/>
            <a:ext cx="2223630" cy="3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75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AlphaCryo4D [3]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3952389"/>
            <a:ext cx="10628032" cy="21522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383967"/>
            <a:ext cx="6048672" cy="356842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C1DC514-0519-4B66-BD43-5636D0CA2398}"/>
              </a:ext>
            </a:extLst>
          </p:cNvPr>
          <p:cNvSpPr txBox="1"/>
          <p:nvPr/>
        </p:nvSpPr>
        <p:spPr>
          <a:xfrm>
            <a:off x="2423592" y="3629223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consensus 3D volume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0FBD79B-E500-42C4-A655-44257FA2D08D}"/>
              </a:ext>
            </a:extLst>
          </p:cNvPr>
          <p:cNvCxnSpPr/>
          <p:nvPr/>
        </p:nvCxnSpPr>
        <p:spPr>
          <a:xfrm>
            <a:off x="3215680" y="4365104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13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(1) Particle shuffling for 3D volume bootstrapping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particles are aligned to a consensus 3D volume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Classify without image alignment in 3D classification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3, 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=100~1000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583642"/>
            <a:ext cx="10238928" cy="39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50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(2) Deep residual autoencoder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7" y="1685739"/>
            <a:ext cx="11721206" cy="3419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5304156"/>
            <a:ext cx="4991100" cy="95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E63A896-A60B-467E-A131-5491F3F50DE8}"/>
                  </a:ext>
                </a:extLst>
              </p:cNvPr>
              <p:cNvSpPr/>
              <p:nvPr/>
            </p:nvSpPr>
            <p:spPr>
              <a:xfrm>
                <a:off x="2495600" y="4964725"/>
                <a:ext cx="462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E63A896-A60B-467E-A131-5491F3F50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4964725"/>
                <a:ext cx="462370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FFBC691-3894-466F-943A-89454E8541FA}"/>
                  </a:ext>
                </a:extLst>
              </p:cNvPr>
              <p:cNvSpPr/>
              <p:nvPr/>
            </p:nvSpPr>
            <p:spPr>
              <a:xfrm>
                <a:off x="11582400" y="4967900"/>
                <a:ext cx="4249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FFBC691-3894-466F-943A-89454E854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0" y="4967900"/>
                <a:ext cx="42498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415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435699</TotalTime>
  <Words>1414</Words>
  <Application>Microsoft Office PowerPoint</Application>
  <PresentationFormat>寬螢幕</PresentationFormat>
  <Paragraphs>175</Paragraphs>
  <Slides>20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6" baseType="lpstr">
      <vt:lpstr>Arial Unicode MS</vt:lpstr>
      <vt:lpstr>STXingkai</vt:lpstr>
      <vt:lpstr>超世紀波卡體一空陰</vt:lpstr>
      <vt:lpstr>新細明體</vt:lpstr>
      <vt:lpstr>標楷體</vt:lpstr>
      <vt:lpstr>Arial</vt:lpstr>
      <vt:lpstr>Berlin Sans FB Demi</vt:lpstr>
      <vt:lpstr>Bookman Old Style</vt:lpstr>
      <vt:lpstr>Brush Script MT</vt:lpstr>
      <vt:lpstr>Calibri</vt:lpstr>
      <vt:lpstr>Cambria Math</vt:lpstr>
      <vt:lpstr>Gill Sans MT</vt:lpstr>
      <vt:lpstr>Times New Roman</vt:lpstr>
      <vt:lpstr>Wingdings</vt:lpstr>
      <vt:lpstr>Wingdings 3</vt:lpstr>
      <vt:lpstr>原創</vt:lpstr>
      <vt:lpstr>AlphaCryo4D - 3D variability analysis  using deep manifold learning</vt:lpstr>
      <vt:lpstr>Eigen-Analysis [1]</vt:lpstr>
      <vt:lpstr>Eigen-Analysis [1] - HGSR</vt:lpstr>
      <vt:lpstr>Eigen-Analysis - Projection</vt:lpstr>
      <vt:lpstr>Eigen-Analysis - Cluster analysis of Z_i</vt:lpstr>
      <vt:lpstr>Eigen-Analysis - Continuous analysis of Z_i</vt:lpstr>
      <vt:lpstr>AlphaCryo4D [3]</vt:lpstr>
      <vt:lpstr>(1) Particle shuffling for 3D volume bootstrapping</vt:lpstr>
      <vt:lpstr>(2) Deep residual autoencoder</vt:lpstr>
      <vt:lpstr>PowerPoint 簡報</vt:lpstr>
      <vt:lpstr>Convolution and transposed convolution [4]</vt:lpstr>
      <vt:lpstr>Residual learning [5-7]</vt:lpstr>
      <vt:lpstr>(3) Manifold embedding and path-finding</vt:lpstr>
      <vt:lpstr>(4) Energy-based particle voting</vt:lpstr>
      <vt:lpstr>MEP finding (string or nudged elastic band method) [8]</vt:lpstr>
      <vt:lpstr>String method on example energy landscape </vt:lpstr>
      <vt:lpstr>Synthetic dataset</vt:lpstr>
      <vt:lpstr>Compare to 3DVA and 3D classification in cluster analysis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arryz</dc:creator>
  <cp:lastModifiedBy>phonchi</cp:lastModifiedBy>
  <cp:revision>6130</cp:revision>
  <cp:lastPrinted>2020-05-13T10:18:55Z</cp:lastPrinted>
  <dcterms:created xsi:type="dcterms:W3CDTF">2008-09-09T01:56:11Z</dcterms:created>
  <dcterms:modified xsi:type="dcterms:W3CDTF">2021-03-08T13:11:55Z</dcterms:modified>
</cp:coreProperties>
</file>